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66" r:id="rId5"/>
    <p:sldId id="267" r:id="rId6"/>
    <p:sldId id="268" r:id="rId7"/>
    <p:sldId id="269" r:id="rId8"/>
    <p:sldId id="270" r:id="rId9"/>
    <p:sldId id="271" r:id="rId10"/>
    <p:sldId id="272" r:id="rId11"/>
    <p:sldId id="273" r:id="rId12"/>
    <p:sldId id="274" r:id="rId13"/>
    <p:sldId id="275" r:id="rId14"/>
    <p:sldId id="264" r:id="rId15"/>
    <p:sldId id="265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guell angel" initials="ma" lastIdx="1" clrIdx="0">
    <p:extLst>
      <p:ext uri="{19B8F6BF-5375-455C-9EA6-DF929625EA0E}">
        <p15:presenceInfo xmlns:p15="http://schemas.microsoft.com/office/powerpoint/2012/main" userId="756658ef70a69bc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93" autoAdjust="0"/>
    <p:restoredTop sz="94660"/>
  </p:normalViewPr>
  <p:slideViewPr>
    <p:cSldViewPr snapToGrid="0">
      <p:cViewPr varScale="1">
        <p:scale>
          <a:sx n="146" d="100"/>
          <a:sy n="146" d="100"/>
        </p:scale>
        <p:origin x="100" y="5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8-28T11:36:24.307" idx="1">
    <p:pos x="10" y="10"/>
    <p:text/>
    <p:extLst>
      <p:ext uri="{C676402C-5697-4E1C-873F-D02D1690AC5C}">
        <p15:threadingInfo xmlns:p15="http://schemas.microsoft.com/office/powerpoint/2012/main" timeZoneBias="30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603EA-27F9-4300-91B9-C00858386000}" type="datetimeFigureOut">
              <a:rPr lang="es-CO" smtClean="0"/>
              <a:t>28/08/2019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DA3B04CC-F1A2-4AA4-B0F6-F051629EBD1C}" type="slidenum">
              <a:rPr lang="es-CO" smtClean="0"/>
              <a:t>‹Nº›</a:t>
            </a:fld>
            <a:endParaRPr lang="es-CO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05982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603EA-27F9-4300-91B9-C00858386000}" type="datetimeFigureOut">
              <a:rPr lang="es-CO" smtClean="0"/>
              <a:t>28/08/2019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3B04CC-F1A2-4AA4-B0F6-F051629EBD1C}" type="slidenum">
              <a:rPr lang="es-CO" smtClean="0"/>
              <a:t>‹Nº›</a:t>
            </a:fld>
            <a:endParaRPr lang="es-CO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24263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603EA-27F9-4300-91B9-C00858386000}" type="datetimeFigureOut">
              <a:rPr lang="es-CO" smtClean="0"/>
              <a:t>28/08/2019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3B04CC-F1A2-4AA4-B0F6-F051629EBD1C}" type="slidenum">
              <a:rPr lang="es-CO" smtClean="0"/>
              <a:t>‹Nº›</a:t>
            </a:fld>
            <a:endParaRPr lang="es-CO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02914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603EA-27F9-4300-91B9-C00858386000}" type="datetimeFigureOut">
              <a:rPr lang="es-CO" smtClean="0"/>
              <a:t>28/08/2019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3B04CC-F1A2-4AA4-B0F6-F051629EBD1C}" type="slidenum">
              <a:rPr lang="es-CO" smtClean="0"/>
              <a:t>‹Nº›</a:t>
            </a:fld>
            <a:endParaRPr lang="es-CO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43064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603EA-27F9-4300-91B9-C00858386000}" type="datetimeFigureOut">
              <a:rPr lang="es-CO" smtClean="0"/>
              <a:t>28/08/2019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3B04CC-F1A2-4AA4-B0F6-F051629EBD1C}" type="slidenum">
              <a:rPr lang="es-CO" smtClean="0"/>
              <a:t>‹Nº›</a:t>
            </a:fld>
            <a:endParaRPr lang="es-CO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57939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603EA-27F9-4300-91B9-C00858386000}" type="datetimeFigureOut">
              <a:rPr lang="es-CO" smtClean="0"/>
              <a:t>28/08/2019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3B04CC-F1A2-4AA4-B0F6-F051629EBD1C}" type="slidenum">
              <a:rPr lang="es-CO" smtClean="0"/>
              <a:t>‹Nº›</a:t>
            </a:fld>
            <a:endParaRPr lang="es-CO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6887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603EA-27F9-4300-91B9-C00858386000}" type="datetimeFigureOut">
              <a:rPr lang="es-CO" smtClean="0"/>
              <a:t>28/08/2019</a:t>
            </a:fld>
            <a:endParaRPr lang="es-CO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3B04CC-F1A2-4AA4-B0F6-F051629EBD1C}" type="slidenum">
              <a:rPr lang="es-CO" smtClean="0"/>
              <a:t>‹Nº›</a:t>
            </a:fld>
            <a:endParaRPr lang="es-CO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95859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603EA-27F9-4300-91B9-C00858386000}" type="datetimeFigureOut">
              <a:rPr lang="es-CO" smtClean="0"/>
              <a:t>28/08/2019</a:t>
            </a:fld>
            <a:endParaRPr lang="es-C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3B04CC-F1A2-4AA4-B0F6-F051629EBD1C}" type="slidenum">
              <a:rPr lang="es-CO" smtClean="0"/>
              <a:t>‹Nº›</a:t>
            </a:fld>
            <a:endParaRPr lang="es-CO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87752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603EA-27F9-4300-91B9-C00858386000}" type="datetimeFigureOut">
              <a:rPr lang="es-CO" smtClean="0"/>
              <a:t>28/08/2019</a:t>
            </a:fld>
            <a:endParaRPr lang="es-CO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3B04CC-F1A2-4AA4-B0F6-F051629EBD1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0824775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603EA-27F9-4300-91B9-C00858386000}" type="datetimeFigureOut">
              <a:rPr lang="es-CO" smtClean="0"/>
              <a:t>28/08/2019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3B04CC-F1A2-4AA4-B0F6-F051629EBD1C}" type="slidenum">
              <a:rPr lang="es-CO" smtClean="0"/>
              <a:t>‹Nº›</a:t>
            </a:fld>
            <a:endParaRPr lang="es-CO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89757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EAC603EA-27F9-4300-91B9-C00858386000}" type="datetimeFigureOut">
              <a:rPr lang="es-CO" smtClean="0"/>
              <a:t>28/08/2019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3B04CC-F1A2-4AA4-B0F6-F051629EBD1C}" type="slidenum">
              <a:rPr lang="es-CO" smtClean="0"/>
              <a:t>‹Nº›</a:t>
            </a:fld>
            <a:endParaRPr lang="es-CO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18096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C603EA-27F9-4300-91B9-C00858386000}" type="datetimeFigureOut">
              <a:rPr lang="es-CO" smtClean="0"/>
              <a:t>28/08/2019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DA3B04CC-F1A2-4AA4-B0F6-F051629EBD1C}" type="slidenum">
              <a:rPr lang="es-CO" smtClean="0"/>
              <a:t>‹Nº›</a:t>
            </a:fld>
            <a:endParaRPr lang="es-CO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40048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9DA95B8-7839-42FF-A81A-67B319C4E9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CO" dirty="0"/>
              <a:t>CURSO DE ARDUINO 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4711136-53BD-41A6-B24D-DC412D263C4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CO" sz="1100" dirty="0"/>
              <a:t>Dirigido por: Miguel angel califa Urquiza</a:t>
            </a:r>
          </a:p>
        </p:txBody>
      </p:sp>
      <p:pic>
        <p:nvPicPr>
          <p:cNvPr id="1026" name="Picture 2" descr="ARDUINO UNO: Arduino Uno Rev. 3, ATmega328, USB bei ...">
            <a:extLst>
              <a:ext uri="{FF2B5EF4-FFF2-40B4-BE49-F238E27FC236}">
                <a16:creationId xmlns:a16="http://schemas.microsoft.com/office/drawing/2014/main" id="{59A668C3-5231-4C07-B0DC-A630850929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1333" y="5707250"/>
            <a:ext cx="1891545" cy="115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RDUINO MEGA: Arduino Mega 2560, ATmega 2560, USB bei ...">
            <a:extLst>
              <a:ext uri="{FF2B5EF4-FFF2-40B4-BE49-F238E27FC236}">
                <a16:creationId xmlns:a16="http://schemas.microsoft.com/office/drawing/2014/main" id="{967C1485-8BCB-4905-9664-4C7AE19EFB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905" y="5288536"/>
            <a:ext cx="2518150" cy="1534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23362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70B394-74D5-4097-A241-F0131065E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/>
          <a:lstStyle/>
          <a:p>
            <a:r>
              <a:rPr lang="es-CO" dirty="0"/>
              <a:t>Como se importa la </a:t>
            </a:r>
            <a:r>
              <a:rPr lang="es-CO" dirty="0" err="1"/>
              <a:t>libreria</a:t>
            </a:r>
            <a:endParaRPr lang="es-CO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29CE5A46-DEC8-4D07-B3E2-80664E3E6F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7317" y="1898468"/>
            <a:ext cx="2967537" cy="4082876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C22DFA7F-B2A2-49A2-92AD-464A09F15FA4}"/>
              </a:ext>
            </a:extLst>
          </p:cNvPr>
          <p:cNvSpPr txBox="1"/>
          <p:nvPr/>
        </p:nvSpPr>
        <p:spPr>
          <a:xfrm>
            <a:off x="1484811" y="2033451"/>
            <a:ext cx="629629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s-CO" dirty="0"/>
              <a:t>Crear un archivo .ZIP que contenga los folders de la librería.</a:t>
            </a:r>
          </a:p>
          <a:p>
            <a:pPr marL="342900" indent="-342900">
              <a:buAutoNum type="arabicPeriod"/>
            </a:pPr>
            <a:r>
              <a:rPr lang="es-CO" dirty="0"/>
              <a:t>Usando el menú programa/Incluir Librería/Agregar </a:t>
            </a:r>
            <a:r>
              <a:rPr lang="es-CO" dirty="0" err="1"/>
              <a:t>Libreria</a:t>
            </a:r>
            <a:r>
              <a:rPr lang="es-CO" dirty="0"/>
              <a:t> (.zip).</a:t>
            </a:r>
          </a:p>
          <a:p>
            <a:pPr marL="342900" indent="-342900">
              <a:buAutoNum type="arabicPeriod"/>
            </a:pPr>
            <a:r>
              <a:rPr lang="es-CO" dirty="0"/>
              <a:t>Usar la librería mediante herramientas/librería/ Hacer clic en la librería como se muestra en la imagen.</a:t>
            </a:r>
          </a:p>
        </p:txBody>
      </p:sp>
    </p:spTree>
    <p:extLst>
      <p:ext uri="{BB962C8B-B14F-4D97-AF65-F5344CB8AC3E}">
        <p14:creationId xmlns:p14="http://schemas.microsoft.com/office/powerpoint/2010/main" val="32417032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56E5F8-5066-4A05-A82A-9013D2F6F4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Ejemplo DHT11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CFE9F01B-3D0D-4684-81C3-D0E6704F97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579" y="2053016"/>
            <a:ext cx="5802630" cy="3930997"/>
          </a:xfrm>
          <a:prstGeom prst="rect">
            <a:avLst/>
          </a:prstGeom>
        </p:spPr>
      </p:pic>
      <p:pic>
        <p:nvPicPr>
          <p:cNvPr id="2050" name="Picture 2" descr="LecciÃ³n 22 â Arduino â Sensor de temperatura DHT11 ...">
            <a:extLst>
              <a:ext uri="{FF2B5EF4-FFF2-40B4-BE49-F238E27FC236}">
                <a16:creationId xmlns:a16="http://schemas.microsoft.com/office/drawing/2014/main" id="{174FD713-25E5-4A46-A5FB-43214D1AAE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6649" y="2612571"/>
            <a:ext cx="3418205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83046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D42AD10-DA36-4912-A856-395802ACF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Ejemplo MQ-2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C04BFDD-C360-443C-BA4F-AFCC749174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9589" y="2909272"/>
            <a:ext cx="4005265" cy="2432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62BC4EAB-E285-4C8E-B2FD-FE1DF78CF7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1579" y="2043503"/>
            <a:ext cx="3943919" cy="3826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603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D29A19-5B2B-4659-A901-1BFE779983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EJEMPLO CCS-811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BC01ED19-61D0-4511-9371-5366FCBD57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579" y="1908479"/>
            <a:ext cx="4234832" cy="4145002"/>
          </a:xfrm>
          <a:prstGeom prst="rect">
            <a:avLst/>
          </a:prstGeom>
        </p:spPr>
      </p:pic>
      <p:pic>
        <p:nvPicPr>
          <p:cNvPr id="4098" name="Picture 2" descr="Air Quality Sensor CCS811 Arduino Hookup">
            <a:extLst>
              <a:ext uri="{FF2B5EF4-FFF2-40B4-BE49-F238E27FC236}">
                <a16:creationId xmlns:a16="http://schemas.microsoft.com/office/drawing/2014/main" id="{3E94B022-DF2C-4697-89D0-4ECDAD2802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5140" y="2714099"/>
            <a:ext cx="4789714" cy="2829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99069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BE69B6-5A49-4025-B30D-32C34C4A8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Preguntas</a:t>
            </a:r>
          </a:p>
        </p:txBody>
      </p:sp>
      <p:pic>
        <p:nvPicPr>
          <p:cNvPr id="6146" name="Picture 2" descr="Preguntas Frecuentes - VinosRibera.com">
            <a:extLst>
              <a:ext uri="{FF2B5EF4-FFF2-40B4-BE49-F238E27FC236}">
                <a16:creationId xmlns:a16="http://schemas.microsoft.com/office/drawing/2014/main" id="{65A3483D-7FE4-4B86-9F41-D0272A8845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4902" y="2141263"/>
            <a:ext cx="6575156" cy="3912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70545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55B9F49-7798-41A9-A4B8-4466F3C6C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Trabajo investigativo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E4CD536-761A-4A64-8BC7-ADC119945A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O" dirty="0"/>
              <a:t>Implemente un sistema de luces rítmicas enviando comandos por puerto serie.</a:t>
            </a:r>
          </a:p>
          <a:p>
            <a:r>
              <a:rPr lang="es-CO" dirty="0"/>
              <a:t>Verifique que el código fuente haya seguido las buenas practicas mencionadas en clase.</a:t>
            </a:r>
          </a:p>
          <a:p>
            <a:r>
              <a:rPr lang="es-CO" dirty="0"/>
              <a:t>Proponga un proyecto para resolver un problema en su hogar/empresa usando </a:t>
            </a:r>
            <a:r>
              <a:rPr lang="es-CO"/>
              <a:t>arduino.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7717839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F7DB4A-A2E6-41A5-9D88-14DA11C5C1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AGENDA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8401C34-A7CA-4326-8D38-5E5B3B351A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O" dirty="0"/>
              <a:t>Buenas practicas a la hora de elaborar un programa en Arduino.</a:t>
            </a:r>
          </a:p>
          <a:p>
            <a:r>
              <a:rPr lang="es-CO" dirty="0"/>
              <a:t>Objetos en Arduino, clases, librerías.</a:t>
            </a:r>
          </a:p>
          <a:p>
            <a:r>
              <a:rPr lang="es-CO" dirty="0"/>
              <a:t>Ejemplos con librerías.</a:t>
            </a:r>
          </a:p>
        </p:txBody>
      </p:sp>
    </p:spTree>
    <p:extLst>
      <p:ext uri="{BB962C8B-B14F-4D97-AF65-F5344CB8AC3E}">
        <p14:creationId xmlns:p14="http://schemas.microsoft.com/office/powerpoint/2010/main" val="18383468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CDECD4E-D04F-4072-B494-9530DDBEE2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BUENAS PRACTICAS A LA HORA DE HACER UN PROGRAMA EN ARDUINO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C7738875-470B-4298-A0DC-18AA1D0C90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3450613"/>
          </a:xfrm>
        </p:spPr>
        <p:txBody>
          <a:bodyPr/>
          <a:lstStyle/>
          <a:p>
            <a:r>
              <a:rPr lang="es-CO" dirty="0"/>
              <a:t>Usar componentes propios del lenguaje C en Arduino, ejemplo:</a:t>
            </a:r>
          </a:p>
          <a:p>
            <a:pPr marL="0" indent="0">
              <a:buNone/>
            </a:pPr>
            <a:r>
              <a:rPr lang="es-MX" dirty="0"/>
              <a:t>#define </a:t>
            </a:r>
            <a:r>
              <a:rPr lang="es-MX" dirty="0" err="1"/>
              <a:t>nombreConstante</a:t>
            </a:r>
            <a:r>
              <a:rPr lang="es-MX" dirty="0"/>
              <a:t> valor</a:t>
            </a:r>
          </a:p>
          <a:p>
            <a:pPr marL="0" indent="0">
              <a:buNone/>
            </a:pPr>
            <a:r>
              <a:rPr lang="es-MX" dirty="0"/>
              <a:t>Tenga en cuenta que # es necesario.</a:t>
            </a:r>
          </a:p>
          <a:p>
            <a:pPr marL="0" indent="0">
              <a:buNone/>
            </a:pPr>
            <a:r>
              <a:rPr lang="es-MX" dirty="0"/>
              <a:t>#define led 13</a:t>
            </a:r>
          </a:p>
          <a:p>
            <a:pPr marL="0" indent="0">
              <a:buNone/>
            </a:pPr>
            <a:r>
              <a:rPr lang="es-MX" dirty="0"/>
              <a:t>Nota:</a:t>
            </a:r>
            <a:br>
              <a:rPr lang="es-MX" dirty="0"/>
            </a:br>
            <a:r>
              <a:rPr lang="es-MX" dirty="0"/>
              <a:t>No hay punto y coma después de la instrucción #define. Si se incluye uno, el compilador genera errores crípticos más abajo en la página.</a:t>
            </a:r>
          </a:p>
          <a:p>
            <a:pPr marL="0" indent="0">
              <a:buNone/>
            </a:pPr>
            <a:endParaRPr lang="es-MX" dirty="0"/>
          </a:p>
          <a:p>
            <a:pPr marL="0" indent="0">
              <a:buNone/>
            </a:pP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7098260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EEF47A-1883-4CD0-BB17-64736F89B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Separar el código en objetos (.h, .</a:t>
            </a:r>
            <a:r>
              <a:rPr lang="es-CO" dirty="0" err="1"/>
              <a:t>cpp</a:t>
            </a:r>
            <a:r>
              <a:rPr lang="es-CO" dirty="0"/>
              <a:t>)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555E22C-5D39-4001-9210-F583AA2A18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579" y="2332344"/>
            <a:ext cx="3645977" cy="1778526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44A883DD-7BAA-4323-A46C-B1E2EE5F69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1579" y="4330112"/>
            <a:ext cx="4178085" cy="1723369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0D436A94-BDAC-4D90-AADD-16B05828FD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3163" y="2332343"/>
            <a:ext cx="4541691" cy="372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9286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1E6293-C15D-4438-A43D-96EE5F99D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Usar constantes donde sea posible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643F5AC7-6530-495D-A952-8C47C64039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580" y="1928343"/>
            <a:ext cx="7487068" cy="3845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7340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24F8EF1-90A5-42DC-A9F8-9BFA61A675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err="1"/>
              <a:t>Librerias</a:t>
            </a:r>
            <a:r>
              <a:rPr lang="es-CO" dirty="0"/>
              <a:t> en </a:t>
            </a:r>
            <a:r>
              <a:rPr lang="es-CO" dirty="0" err="1"/>
              <a:t>arduino</a:t>
            </a:r>
            <a:endParaRPr lang="es-CO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5927743B-5C5E-4A02-AD9A-BF9D26116046}"/>
              </a:ext>
            </a:extLst>
          </p:cNvPr>
          <p:cNvSpPr txBox="1"/>
          <p:nvPr/>
        </p:nvSpPr>
        <p:spPr>
          <a:xfrm>
            <a:off x="1451579" y="2224007"/>
            <a:ext cx="940747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- Las </a:t>
            </a:r>
            <a:r>
              <a:rPr lang="es-CO" dirty="0" err="1"/>
              <a:t>librerias</a:t>
            </a:r>
            <a:r>
              <a:rPr lang="es-CO" dirty="0"/>
              <a:t> proporcionan funciones adicionales que se pueden usar en un programa.</a:t>
            </a:r>
          </a:p>
          <a:p>
            <a:r>
              <a:rPr lang="es-CO" dirty="0"/>
              <a:t>Hay dos tipos de </a:t>
            </a:r>
            <a:r>
              <a:rPr lang="es-CO" dirty="0" err="1"/>
              <a:t>librerias</a:t>
            </a:r>
            <a:r>
              <a:rPr lang="es-CO" dirty="0"/>
              <a:t>:</a:t>
            </a:r>
            <a:br>
              <a:rPr lang="es-CO" dirty="0"/>
            </a:br>
            <a:r>
              <a:rPr lang="es-CO" dirty="0"/>
              <a:t>	* </a:t>
            </a:r>
            <a:r>
              <a:rPr lang="es-CO" dirty="0" err="1"/>
              <a:t>Librerias</a:t>
            </a:r>
            <a:r>
              <a:rPr lang="es-CO" dirty="0"/>
              <a:t> oficiales (Arduino)</a:t>
            </a:r>
          </a:p>
          <a:p>
            <a:r>
              <a:rPr lang="es-CO" dirty="0"/>
              <a:t>	* </a:t>
            </a:r>
            <a:r>
              <a:rPr lang="es-CO" dirty="0" err="1"/>
              <a:t>Librerias</a:t>
            </a:r>
            <a:r>
              <a:rPr lang="es-CO" dirty="0"/>
              <a:t> hechas por la comunidad</a:t>
            </a:r>
          </a:p>
          <a:p>
            <a:endParaRPr lang="es-CO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AF56A634-4D2D-40DD-9649-C73ADEBAA3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7767" y="2638132"/>
            <a:ext cx="5322376" cy="2929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6906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C31B0E-7A06-4F6A-8681-56D8E8CDC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Componentes de una </a:t>
            </a:r>
            <a:r>
              <a:rPr lang="es-CO" dirty="0" err="1"/>
              <a:t>libreria</a:t>
            </a:r>
            <a:endParaRPr lang="es-CO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CDB87672-6690-41ED-8359-8B53186A91A9}"/>
              </a:ext>
            </a:extLst>
          </p:cNvPr>
          <p:cNvSpPr txBox="1"/>
          <p:nvPr/>
        </p:nvSpPr>
        <p:spPr>
          <a:xfrm>
            <a:off x="1451579" y="2072640"/>
            <a:ext cx="946461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s-CO" dirty="0" err="1"/>
              <a:t>Codigo</a:t>
            </a:r>
            <a:r>
              <a:rPr lang="es-CO" dirty="0"/>
              <a:t> fuente.</a:t>
            </a:r>
          </a:p>
          <a:p>
            <a:pPr marL="342900" indent="-342900">
              <a:buAutoNum type="arabicPeriod"/>
            </a:pPr>
            <a:r>
              <a:rPr lang="es-CO" dirty="0"/>
              <a:t>Ejemplos.</a:t>
            </a:r>
          </a:p>
          <a:p>
            <a:pPr marL="342900" indent="-342900">
              <a:buAutoNum type="arabicPeriod"/>
            </a:pPr>
            <a:r>
              <a:rPr lang="es-CO" dirty="0"/>
              <a:t>Licencia.</a:t>
            </a:r>
          </a:p>
          <a:p>
            <a:pPr marL="342900" indent="-342900">
              <a:buAutoNum type="arabicPeriod"/>
            </a:pPr>
            <a:r>
              <a:rPr lang="es-CO" dirty="0" err="1"/>
              <a:t>Library.properties</a:t>
            </a:r>
            <a:r>
              <a:rPr lang="es-CO" dirty="0"/>
              <a:t>.</a:t>
            </a:r>
          </a:p>
          <a:p>
            <a:endParaRPr lang="es-CO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69F69C5-A5E3-4A69-A984-CC194B8E49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6904" y="2072640"/>
            <a:ext cx="3680197" cy="3847842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ECDC9ADC-CBD3-478F-99E0-E741CC87EC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4618" y="2072640"/>
            <a:ext cx="2747039" cy="4209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8881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44F5A6D-D3EB-4930-8E8A-526358A5EA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Estructura de folders al interior de una librería (recomendación)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64AEA1C5-AD21-4951-911E-E3A6C266DD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1394" y="2124891"/>
            <a:ext cx="4365857" cy="3531131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F60B9765-DB05-42E9-B660-934DFAB4D755}"/>
              </a:ext>
            </a:extLst>
          </p:cNvPr>
          <p:cNvSpPr txBox="1"/>
          <p:nvPr/>
        </p:nvSpPr>
        <p:spPr>
          <a:xfrm>
            <a:off x="1550126" y="2124891"/>
            <a:ext cx="500742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Cada librería debería mínimo contener los siguientes folders:</a:t>
            </a:r>
            <a:br>
              <a:rPr lang="es-CO" dirty="0"/>
            </a:br>
            <a:r>
              <a:rPr lang="es-CO" dirty="0" err="1"/>
              <a:t>src</a:t>
            </a:r>
            <a:r>
              <a:rPr lang="es-CO" dirty="0"/>
              <a:t> = En donde esta el código de la librería (.h, .</a:t>
            </a:r>
            <a:r>
              <a:rPr lang="es-CO" dirty="0" err="1"/>
              <a:t>cpp</a:t>
            </a:r>
            <a:r>
              <a:rPr lang="es-CO" dirty="0"/>
              <a:t>)</a:t>
            </a:r>
          </a:p>
          <a:p>
            <a:r>
              <a:rPr lang="es-CO" dirty="0" err="1"/>
              <a:t>Examples</a:t>
            </a:r>
            <a:r>
              <a:rPr lang="es-CO" dirty="0"/>
              <a:t> = Espacio donde están los ejemplos</a:t>
            </a:r>
          </a:p>
          <a:p>
            <a:r>
              <a:rPr lang="es-CO" dirty="0"/>
              <a:t>Y en el raíz del repositorio:</a:t>
            </a:r>
          </a:p>
          <a:p>
            <a:r>
              <a:rPr lang="es-CO" dirty="0"/>
              <a:t>LICENSE</a:t>
            </a:r>
          </a:p>
          <a:p>
            <a:r>
              <a:rPr lang="es-CO" dirty="0" err="1"/>
              <a:t>Library.properties</a:t>
            </a:r>
            <a:endParaRPr lang="es-CO" dirty="0"/>
          </a:p>
          <a:p>
            <a:r>
              <a:rPr lang="es-CO" dirty="0"/>
              <a:t>README.md</a:t>
            </a:r>
          </a:p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4298563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40F5B5-8A5A-44AC-80FD-7503FF908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COMO SE CODIFICA UNA LIBRERÍA (</a:t>
            </a:r>
            <a:r>
              <a:rPr lang="es-CO" dirty="0" err="1"/>
              <a:t>src</a:t>
            </a:r>
            <a:r>
              <a:rPr lang="es-CO" dirty="0"/>
              <a:t>/*)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29B4A06-8291-4EDD-BB17-8C566540D2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1681" y="2002972"/>
            <a:ext cx="3680197" cy="3847842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81AC6710-94B2-4E75-9058-DE3C0B7EEA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8411" y="2002973"/>
            <a:ext cx="2511908" cy="3849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72300"/>
      </p:ext>
    </p:extLst>
  </p:cSld>
  <p:clrMapOvr>
    <a:masterClrMapping/>
  </p:clrMapOvr>
</p:sld>
</file>

<file path=ppt/theme/theme1.xml><?xml version="1.0" encoding="utf-8"?>
<a:theme xmlns:a="http://schemas.openxmlformats.org/drawingml/2006/main" name="Galería">
  <a:themeElements>
    <a:clrScheme name="Galería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ería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ería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65</TotalTime>
  <Words>258</Words>
  <Application>Microsoft Office PowerPoint</Application>
  <PresentationFormat>Panorámica</PresentationFormat>
  <Paragraphs>43</Paragraphs>
  <Slides>15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15</vt:i4>
      </vt:variant>
    </vt:vector>
  </HeadingPairs>
  <TitlesOfParts>
    <vt:vector size="18" baseType="lpstr">
      <vt:lpstr>Arial</vt:lpstr>
      <vt:lpstr>Gill Sans MT</vt:lpstr>
      <vt:lpstr>Galería</vt:lpstr>
      <vt:lpstr>CURSO DE ARDUINO </vt:lpstr>
      <vt:lpstr>AGENDA</vt:lpstr>
      <vt:lpstr>BUENAS PRACTICAS A LA HORA DE HACER UN PROGRAMA EN ARDUINO</vt:lpstr>
      <vt:lpstr>Separar el código en objetos (.h, .cpp)</vt:lpstr>
      <vt:lpstr>Usar constantes donde sea posible</vt:lpstr>
      <vt:lpstr>Librerias en arduino</vt:lpstr>
      <vt:lpstr>Componentes de una libreria</vt:lpstr>
      <vt:lpstr>Estructura de folders al interior de una librería (recomendación)</vt:lpstr>
      <vt:lpstr>COMO SE CODIFICA UNA LIBRERÍA (src/*)</vt:lpstr>
      <vt:lpstr>Como se importa la libreria</vt:lpstr>
      <vt:lpstr>Ejemplo DHT11</vt:lpstr>
      <vt:lpstr>Ejemplo MQ-2</vt:lpstr>
      <vt:lpstr>EJEMPLO CCS-811</vt:lpstr>
      <vt:lpstr>Preguntas</vt:lpstr>
      <vt:lpstr>Trabajo investigativo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miguell angel</dc:creator>
  <cp:lastModifiedBy>miguell angel</cp:lastModifiedBy>
  <cp:revision>16</cp:revision>
  <dcterms:created xsi:type="dcterms:W3CDTF">2019-08-27T13:04:15Z</dcterms:created>
  <dcterms:modified xsi:type="dcterms:W3CDTF">2019-08-28T16:56:21Z</dcterms:modified>
</cp:coreProperties>
</file>